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24"/>
  </p:notesMasterIdLst>
  <p:handoutMasterIdLst>
    <p:handoutMasterId r:id="rId25"/>
  </p:handoutMasterIdLst>
  <p:sldIdLst>
    <p:sldId id="264" r:id="rId2"/>
    <p:sldId id="301" r:id="rId3"/>
    <p:sldId id="314" r:id="rId4"/>
    <p:sldId id="303" r:id="rId5"/>
    <p:sldId id="315" r:id="rId6"/>
    <p:sldId id="316" r:id="rId7"/>
    <p:sldId id="304" r:id="rId8"/>
    <p:sldId id="305" r:id="rId9"/>
    <p:sldId id="306" r:id="rId10"/>
    <p:sldId id="307" r:id="rId11"/>
    <p:sldId id="317" r:id="rId12"/>
    <p:sldId id="308" r:id="rId13"/>
    <p:sldId id="318" r:id="rId14"/>
    <p:sldId id="309" r:id="rId15"/>
    <p:sldId id="319" r:id="rId16"/>
    <p:sldId id="310" r:id="rId17"/>
    <p:sldId id="321" r:id="rId18"/>
    <p:sldId id="323" r:id="rId19"/>
    <p:sldId id="322" r:id="rId20"/>
    <p:sldId id="313" r:id="rId21"/>
    <p:sldId id="263" r:id="rId22"/>
    <p:sldId id="325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2" autoAdjust="0"/>
    <p:restoredTop sz="93874" autoAdjust="0"/>
  </p:normalViewPr>
  <p:slideViewPr>
    <p:cSldViewPr snapToGrid="0">
      <p:cViewPr varScale="1">
        <p:scale>
          <a:sx n="60" d="100"/>
          <a:sy n="60" d="100"/>
        </p:scale>
        <p:origin x="9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6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C0AFD-7126-4DFF-96AB-9307A4ED2510}" type="datetimeFigureOut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9890CA-231D-4A2B-8B0E-BB4186190B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534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3DC9B-C836-4141-98C3-EE8B6E5E8DE0}" type="datetimeFigureOut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B432A-FFFA-449A-AA7E-BBB2DD67E30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8731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B432A-FFFA-449A-AA7E-BBB2DD67E30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657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成本及工艺考虑</a:t>
            </a:r>
            <a:endParaRPr lang="en-US" altLang="zh-CN" dirty="0" smtClean="0"/>
          </a:p>
          <a:p>
            <a:r>
              <a:rPr lang="zh-CN" altLang="en-US" dirty="0" smtClean="0"/>
              <a:t>碳基半导体正在发展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B432A-FFFA-449A-AA7E-BBB2DD67E30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854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368000" y="1132113"/>
            <a:ext cx="9985800" cy="2291807"/>
          </a:xfrm>
        </p:spPr>
        <p:txBody>
          <a:bodyPr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024B0-6EFA-4633-9041-2A1FA8770228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CFCFCF"/>
                </a:solidFill>
              </a:defRPr>
            </a:lvl1pPr>
          </a:lstStyle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308" y="3704638"/>
            <a:ext cx="4880292" cy="7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383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2A5F7-7A73-45E6-BFC6-587E1AED15C8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7710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246" y="461553"/>
            <a:ext cx="9986554" cy="6357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551146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39CFA-E8D9-4160-A022-C3BBD3DC1353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528946" y="6341836"/>
            <a:ext cx="2824853" cy="379639"/>
          </a:xfrm>
        </p:spPr>
        <p:txBody>
          <a:bodyPr/>
          <a:lstStyle/>
          <a:p>
            <a:fld id="{AE4BC8EB-6523-4A0A-B75B-155E71AF14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1453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+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9" y="468811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B5045-7EEA-4B8D-8981-F387C2509571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131706" y="2403475"/>
            <a:ext cx="2160587" cy="2160588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8" name="图片占位符 6"/>
          <p:cNvSpPr>
            <a:spLocks noGrp="1"/>
          </p:cNvSpPr>
          <p:nvPr>
            <p:ph type="pic" sz="quarter" idx="14"/>
          </p:nvPr>
        </p:nvSpPr>
        <p:spPr>
          <a:xfrm>
            <a:off x="3787821" y="2403475"/>
            <a:ext cx="2160587" cy="2160588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9" name="图片占位符 6"/>
          <p:cNvSpPr>
            <a:spLocks noGrp="1"/>
          </p:cNvSpPr>
          <p:nvPr>
            <p:ph type="pic" sz="quarter" idx="15"/>
          </p:nvPr>
        </p:nvSpPr>
        <p:spPr>
          <a:xfrm>
            <a:off x="6367281" y="2403475"/>
            <a:ext cx="2160587" cy="2160588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 dirty="0"/>
          </a:p>
        </p:txBody>
      </p:sp>
      <p:sp>
        <p:nvSpPr>
          <p:cNvPr id="10" name="图片占位符 6"/>
          <p:cNvSpPr>
            <a:spLocks noGrp="1"/>
          </p:cNvSpPr>
          <p:nvPr>
            <p:ph type="pic" sz="quarter" idx="16"/>
          </p:nvPr>
        </p:nvSpPr>
        <p:spPr>
          <a:xfrm>
            <a:off x="8875350" y="2403475"/>
            <a:ext cx="2160587" cy="2160588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55791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+2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9" y="468811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F7D54-9710-418D-A7CD-F9BC5FDD922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937942" y="1889669"/>
            <a:ext cx="4676910" cy="2490742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 dirty="0"/>
          </a:p>
        </p:txBody>
      </p:sp>
      <p:sp>
        <p:nvSpPr>
          <p:cNvPr id="11" name="图片占位符 6"/>
          <p:cNvSpPr>
            <a:spLocks noGrp="1"/>
          </p:cNvSpPr>
          <p:nvPr>
            <p:ph type="pic" sz="quarter" idx="14"/>
          </p:nvPr>
        </p:nvSpPr>
        <p:spPr>
          <a:xfrm>
            <a:off x="6467885" y="1842723"/>
            <a:ext cx="4885916" cy="2537687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13051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CA25C-ED01-43D4-9EC6-5E3262544CC7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11069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62443-9EF1-4C28-8371-6F6475705933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504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50582" y="460102"/>
            <a:ext cx="10122959" cy="63717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70370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70370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51545-8691-4A88-A25B-9FBD2B76A1D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19812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71010" y="459515"/>
            <a:ext cx="10515600" cy="63776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0248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226400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0612" y="140248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0612" y="2226400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3825B-E7D3-4FB8-9703-A0B760D64707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736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8" y="460101"/>
            <a:ext cx="10122959" cy="63717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151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+1大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8" y="468810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6B18D-9E81-4F36-88DA-A7134F14067E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838200" y="2125211"/>
            <a:ext cx="10587446" cy="3474357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/>
          </p:nvPr>
        </p:nvSpPr>
        <p:spPr>
          <a:xfrm>
            <a:off x="838608" y="1342036"/>
            <a:ext cx="10587038" cy="531812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7700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+右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8000" y="461553"/>
            <a:ext cx="9985800" cy="63572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EE23C-1F29-4FCB-9DBD-0CF02A887477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5222875" y="1747838"/>
            <a:ext cx="6130925" cy="3535362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838200" y="1768475"/>
            <a:ext cx="3876675" cy="3514725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9483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+左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67999" y="460101"/>
            <a:ext cx="10122959" cy="62701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463B75-D534-4B59-95B5-530BA69E370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zh-CN" altLang="en-US" b="0" i="0" smtClean="0">
                <a:effectLst/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838200" y="1571535"/>
            <a:ext cx="5371011" cy="3405278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6459581" y="1558835"/>
            <a:ext cx="5031377" cy="3430678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1918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367999" y="451393"/>
            <a:ext cx="10122959" cy="627017"/>
          </a:xfrm>
          <a:prstGeom prst="rect">
            <a:avLst/>
          </a:prstGeom>
          <a:noFill/>
        </p:spPr>
        <p:txBody>
          <a:bodyPr vert="horz" lIns="14400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CCCCCC"/>
                </a:solidFill>
              </a:defRPr>
            </a:lvl1pPr>
          </a:lstStyle>
          <a:p>
            <a:fld id="{6307D135-8F4B-43C4-9CF1-733EB94A7A5E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58399" y="451392"/>
            <a:ext cx="609600" cy="627017"/>
          </a:xfrm>
          <a:prstGeom prst="rect">
            <a:avLst/>
          </a:prstGeom>
          <a:solidFill>
            <a:srgbClr val="15639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CCCCCC"/>
                </a:solidFill>
              </a:defRPr>
            </a:lvl1pPr>
          </a:lstStyle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4504" y="6054090"/>
            <a:ext cx="1866456" cy="302260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833747" y="6349092"/>
            <a:ext cx="2520054" cy="3796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D6D6D6"/>
                </a:solidFill>
              </a:defRPr>
            </a:lvl1pPr>
          </a:lstStyle>
          <a:p>
            <a:fld id="{FA5E154F-5D40-4975-B671-B8B548C39A76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1367999" y="1078409"/>
            <a:ext cx="101229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679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timing>
    <p:tnLst>
      <p:par>
        <p:cTn id="1" dur="indefinite" restart="never" nodeType="tmRoot"/>
      </p:par>
    </p:tnLst>
  </p:timing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沙子到芯片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76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光刻过程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photolithography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15619" y="1297940"/>
            <a:ext cx="3365781" cy="2504039"/>
          </a:xfrm>
        </p:spPr>
        <p:txBody>
          <a:bodyPr>
            <a:normAutofit/>
          </a:bodyPr>
          <a:lstStyle/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en-US" altLang="zh-CN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1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）在晶圆上放置光敏材料</a:t>
            </a:r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en-US" altLang="zh-CN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2</a:t>
            </a: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）在玻璃掩膜上刻下电路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lvl="0" indent="0">
              <a:buNone/>
            </a:pPr>
            <a:r>
              <a:rPr lang="en-US" altLang="zh-CN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3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）</a:t>
            </a:r>
            <a:r>
              <a:rPr lang="zh-CN" altLang="en-US" sz="1800" b="1" kern="100" dirty="0">
                <a:latin typeface="等线 Light" panose="02010600030101010101" pitchFamily="2" charset="-122"/>
                <a:ea typeface="等线 Light" panose="02010600030101010101" pitchFamily="2" charset="-122"/>
              </a:rPr>
              <a:t>将光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透过掩膜打到晶圆</a:t>
            </a:r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endParaRPr lang="en-US" altLang="zh-CN" sz="10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作用：在晶圆上</a:t>
            </a:r>
            <a:r>
              <a:rPr lang="zh-CN" altLang="en-US" sz="1800" b="1" i="0" u="none" strike="noStrike" kern="100" baseline="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打印电路图</a:t>
            </a:r>
            <a:endParaRPr lang="zh-CN" altLang="en-US" sz="1800" b="1" i="0" u="none" strike="noStrike" kern="100" baseline="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BC674-CFC6-4AB0-9007-C8267E688CCC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297940"/>
            <a:ext cx="7988019" cy="449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31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光刻过程 </a:t>
            </a:r>
            <a:r>
              <a:rPr lang="en-US" altLang="zh-CN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photolithography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80254"/>
            <a:ext cx="8006122" cy="450344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37973" y="1461742"/>
            <a:ext cx="21529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擦除</a:t>
            </a:r>
            <a:r>
              <a:rPr lang="zh-CN" altLang="en-US" b="1" kern="100" dirty="0">
                <a:latin typeface="等线 Light" panose="02010600030101010101" pitchFamily="2" charset="-122"/>
                <a:ea typeface="等线 Light" panose="02010600030101010101" pitchFamily="2" charset="-122"/>
              </a:rPr>
              <a:t>未光照部分</a:t>
            </a:r>
          </a:p>
          <a:p>
            <a:pPr lvl="0"/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检查</a:t>
            </a:r>
            <a:endParaRPr lang="en-US" altLang="zh-CN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zh-CN" altLang="en-US" b="1" kern="100" dirty="0">
              <a:latin typeface="Times New Roman" panose="02020603050405020304" pitchFamily="18" charset="0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494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刻蚀过程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etching</a:t>
            </a:r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process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5274" y="1363577"/>
            <a:ext cx="2867052" cy="2229855"/>
          </a:xfrm>
        </p:spPr>
        <p:txBody>
          <a:bodyPr>
            <a:noAutofit/>
          </a:bodyPr>
          <a:lstStyle/>
          <a:p>
            <a:pPr marR="0" lvl="0" rtl="0"/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去除未光照部分氧化膜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endParaRPr lang="en-US" altLang="zh-CN" sz="1800" b="1" i="0" u="none" strike="noStrike" kern="100" baseline="0" dirty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kern="100" dirty="0" smtClean="0">
                <a:latin typeface="Times New Roman" panose="02020603050405020304" pitchFamily="18" charset="0"/>
                <a:ea typeface="等线" panose="02010600030101010101" pitchFamily="2" charset="-122"/>
              </a:rPr>
              <a:t>    暴露晶圆</a:t>
            </a:r>
            <a:endParaRPr lang="en-US" altLang="zh-CN" sz="1800" b="1" kern="10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kern="100" dirty="0" smtClean="0">
                <a:latin typeface="Times New Roman" panose="02020603050405020304" pitchFamily="18" charset="0"/>
                <a:ea typeface="等线" panose="02010600030101010101" pitchFamily="2" charset="-122"/>
              </a:rPr>
              <a:t>    可以理解为</a:t>
            </a:r>
            <a:r>
              <a:rPr lang="zh-CN" altLang="en-US" sz="1800" b="1" kern="100" dirty="0" smtClean="0">
                <a:solidFill>
                  <a:srgbClr val="FF0000"/>
                </a:solidFill>
                <a:latin typeface="Times New Roman" panose="02020603050405020304" pitchFamily="18" charset="0"/>
                <a:ea typeface="等线" panose="02010600030101010101" pitchFamily="2" charset="-122"/>
              </a:rPr>
              <a:t>挖坑</a:t>
            </a:r>
            <a:endParaRPr lang="zh-CN" altLang="en-US" sz="1800" b="1" i="0" u="none" strike="noStrike" kern="1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659A0-CF45-45D9-A4BF-9842E728E48A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63577"/>
            <a:ext cx="7814291" cy="439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6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刻蚀过程 </a:t>
            </a:r>
            <a:r>
              <a:rPr lang="en-US" altLang="zh-CN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etching</a:t>
            </a:r>
            <a:r>
              <a:rPr lang="zh-CN" altLang="en-US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process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31630"/>
            <a:ext cx="7902112" cy="444493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9171091" y="1568515"/>
            <a:ext cx="23198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刻蚀有两种方法：</a:t>
            </a:r>
            <a:endParaRPr lang="en-US" altLang="zh-CN" dirty="0" smtClean="0"/>
          </a:p>
          <a:p>
            <a:r>
              <a:rPr lang="zh-CN" altLang="en-US" dirty="0" smtClean="0"/>
              <a:t>    湿法</a:t>
            </a:r>
            <a:endParaRPr lang="en-US" altLang="zh-CN" dirty="0"/>
          </a:p>
          <a:p>
            <a:r>
              <a:rPr lang="zh-CN" altLang="en-US" dirty="0" smtClean="0"/>
              <a:t>    干法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400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沉积和离子注入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deposition</a:t>
            </a:r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&amp; ion implantation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551146"/>
            <a:ext cx="2434389" cy="4351338"/>
          </a:xfrm>
        </p:spPr>
        <p:txBody>
          <a:bodyPr>
            <a:normAutofit/>
          </a:bodyPr>
          <a:lstStyle/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在刻蚀后的晶圆上填充放入特殊杂质的薄膜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沉积</a:t>
            </a:r>
            <a:r>
              <a:rPr lang="en-US" altLang="zh-CN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绝缘 </a:t>
            </a:r>
            <a:r>
              <a:rPr lang="zh-CN" altLang="en-US" sz="1800" b="1" kern="10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防止</a:t>
            </a:r>
            <a:r>
              <a:rPr lang="zh-CN" altLang="en-US" sz="1800" b="1" i="0" u="none" strike="noStrike" kern="100" baseline="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外部杂质污染电路</a:t>
            </a:r>
            <a:endParaRPr lang="en-US" altLang="zh-CN" sz="1800" b="1" i="0" u="none" strike="noStrike" kern="100" baseline="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lvl="0" indent="0">
              <a:buNone/>
            </a:pPr>
            <a:r>
              <a:rPr lang="zh-CN" altLang="en-US" sz="1800" b="1" kern="100" dirty="0" smtClean="0">
                <a:latin typeface="Times New Roman" panose="02020603050405020304" pitchFamily="18" charset="0"/>
              </a:rPr>
              <a:t>    </a:t>
            </a:r>
            <a:r>
              <a:rPr lang="zh-CN" altLang="en-US" sz="1800" b="1" kern="100" dirty="0">
                <a:latin typeface="Times New Roman" panose="02020603050405020304" pitchFamily="18" charset="0"/>
              </a:rPr>
              <a:t>可以理解</a:t>
            </a:r>
            <a:r>
              <a:rPr lang="zh-CN" altLang="en-US" sz="1800" b="1" kern="100" dirty="0" smtClean="0">
                <a:latin typeface="Times New Roman" panose="02020603050405020304" pitchFamily="18" charset="0"/>
              </a:rPr>
              <a:t>为</a:t>
            </a:r>
            <a:r>
              <a:rPr lang="zh-CN" altLang="en-US" sz="1800" b="1" kern="100" dirty="0" smtClean="0">
                <a:solidFill>
                  <a:srgbClr val="FF0000"/>
                </a:solidFill>
                <a:latin typeface="Times New Roman" panose="02020603050405020304" pitchFamily="18" charset="0"/>
              </a:rPr>
              <a:t>填坑</a:t>
            </a:r>
            <a:endParaRPr lang="en-US" altLang="zh-CN" sz="1800" b="1" i="0" u="none" strike="noStrike" kern="100" baseline="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endParaRPr lang="zh-CN" altLang="en-US" sz="1800" b="1" i="0" u="none" strike="noStrike" kern="100" baseline="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EA3BE-8EDA-423E-B66F-4AFFBFB03908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1305943"/>
            <a:ext cx="8171629" cy="459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51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沉积和离子注入 </a:t>
            </a:r>
            <a:r>
              <a:rPr lang="en-US" altLang="zh-CN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deposition</a:t>
            </a:r>
            <a:r>
              <a:rPr lang="zh-CN" altLang="en-US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kern="2200" dirty="0">
                <a:latin typeface="等线" panose="02010600030101010101" pitchFamily="2" charset="-122"/>
                <a:ea typeface="等线" panose="02010600030101010101" pitchFamily="2" charset="-122"/>
              </a:rPr>
              <a:t>&amp; ion implantation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67327"/>
            <a:ext cx="7730938" cy="4348652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882551" y="1993050"/>
            <a:ext cx="2467342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</a:t>
            </a:r>
            <a:endParaRPr lang="en-US" altLang="zh-CN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endParaRPr lang="en-US" altLang="zh-CN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 离子注入</a:t>
            </a:r>
            <a:r>
              <a:rPr lang="en-US" altLang="zh-CN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-</a:t>
            </a:r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添加杂质</a:t>
            </a:r>
            <a:endParaRPr lang="en-US" altLang="zh-CN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r>
              <a:rPr lang="zh-CN" altLang="en-US" b="1" kern="10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增加</a:t>
            </a:r>
            <a:r>
              <a:rPr lang="zh-CN" altLang="en-US" b="1" kern="100" dirty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导体</a:t>
            </a:r>
            <a:r>
              <a:rPr lang="zh-CN" altLang="en-US" b="1" kern="10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属性</a:t>
            </a:r>
            <a:endParaRPr lang="en-US" altLang="zh-CN" b="1" kern="10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lvl="0"/>
            <a:endParaRPr lang="en-US" altLang="zh-CN" b="1" kern="100" dirty="0" smtClean="0">
              <a:solidFill>
                <a:srgbClr val="FF0000"/>
              </a:solidFill>
              <a:latin typeface="Times New Roman" panose="02020603050405020304" pitchFamily="18" charset="0"/>
              <a:ea typeface="等线 Light" panose="02010600030101010101" pitchFamily="2" charset="-122"/>
            </a:endParaRPr>
          </a:p>
          <a:p>
            <a:pPr lvl="0"/>
            <a:endParaRPr lang="en-US" altLang="zh-CN" b="1" kern="100" dirty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1613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金属布线</a:t>
            </a:r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过程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Metal wiring process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5642" y="1551146"/>
            <a:ext cx="2646947" cy="2571675"/>
          </a:xfrm>
        </p:spPr>
        <p:txBody>
          <a:bodyPr>
            <a:normAutofit/>
          </a:bodyPr>
          <a:lstStyle/>
          <a:p>
            <a:pPr marR="0" lvl="0" rtl="0"/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    晶圆上部署外部金属导体，例如：铝 </a:t>
            </a:r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endParaRPr lang="en-US" altLang="zh-CN" sz="1800" b="1" kern="100" dirty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</a:t>
            </a:r>
            <a:endParaRPr lang="en-US" altLang="zh-CN" sz="1800" b="1" i="0" u="none" strike="noStrike" kern="100" baseline="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pPr marL="0" marR="0" lvl="0" indent="0" rtl="0">
              <a:buNone/>
            </a:pPr>
            <a:r>
              <a:rPr lang="zh-CN" altLang="en-US" sz="1800" b="1" kern="10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    晶圆与外部电路连接</a:t>
            </a:r>
            <a:endParaRPr lang="en-US" altLang="zh-CN" sz="1800" b="1" i="0" u="none" strike="noStrike" kern="100" baseline="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E3C9D-4F28-4F94-A041-3CFAA1D483E6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017" y="1324213"/>
            <a:ext cx="8139149" cy="457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5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EDS</a:t>
            </a:r>
            <a:r>
              <a:rPr lang="zh-CN" altLang="en-US" dirty="0" smtClean="0"/>
              <a:t>测试过程  </a:t>
            </a:r>
            <a:r>
              <a:rPr lang="en-US" altLang="zh-CN" dirty="0" smtClean="0"/>
              <a:t>electrical die sorting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367" y="1212933"/>
            <a:ext cx="8154251" cy="4586766"/>
          </a:xfrm>
          <a:prstGeom prst="rect">
            <a:avLst/>
          </a:prstGeom>
        </p:spPr>
      </p:pic>
      <p:sp>
        <p:nvSpPr>
          <p:cNvPr id="6" name="文本占位符 2"/>
          <p:cNvSpPr txBox="1">
            <a:spLocks/>
          </p:cNvSpPr>
          <p:nvPr/>
        </p:nvSpPr>
        <p:spPr>
          <a:xfrm>
            <a:off x="625642" y="1551146"/>
            <a:ext cx="2646947" cy="25716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测试晶圆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r>
              <a:rPr lang="zh-CN" altLang="en-US" sz="1800" b="1" kern="10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保证质量</a:t>
            </a:r>
            <a:endParaRPr lang="en-US" altLang="zh-CN" sz="1800" b="1" kern="100" dirty="0" smtClean="0">
              <a:solidFill>
                <a:srgbClr val="FF0000"/>
              </a:solidFill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177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EDS</a:t>
            </a:r>
            <a:r>
              <a:rPr lang="zh-CN" altLang="en-US" dirty="0"/>
              <a:t>测试过程  </a:t>
            </a:r>
            <a:r>
              <a:rPr lang="en-US" altLang="zh-CN" dirty="0"/>
              <a:t>electrical die sorting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663" y="1338664"/>
            <a:ext cx="7656946" cy="4307032"/>
          </a:xfrm>
          <a:prstGeom prst="rect">
            <a:avLst/>
          </a:prstGeom>
        </p:spPr>
      </p:pic>
      <p:sp>
        <p:nvSpPr>
          <p:cNvPr id="6" name="文本占位符 2"/>
          <p:cNvSpPr txBox="1">
            <a:spLocks/>
          </p:cNvSpPr>
          <p:nvPr/>
        </p:nvSpPr>
        <p:spPr>
          <a:xfrm>
            <a:off x="9015663" y="1615314"/>
            <a:ext cx="2646947" cy="25716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Yield </a:t>
            </a:r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良率指标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endParaRPr lang="en-US" altLang="zh-CN" sz="1800" b="1" kern="100" dirty="0">
              <a:latin typeface="等线 Light" panose="02010600030101010101" pitchFamily="2" charset="-122"/>
              <a:ea typeface="等线 Light" panose="02010600030101010101" pitchFamily="2" charset="-122"/>
            </a:endParaRPr>
          </a:p>
          <a:p>
            <a:r>
              <a:rPr lang="zh-CN" altLang="en-US" sz="1800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越高越好</a:t>
            </a:r>
            <a:endParaRPr lang="en-US" altLang="zh-CN" sz="1800" b="1" kern="100" dirty="0" smtClean="0"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525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封装过程 </a:t>
            </a:r>
            <a:r>
              <a:rPr lang="en-US" altLang="zh-CN" dirty="0" smtClean="0"/>
              <a:t>Packaging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930245" y="6336491"/>
            <a:ext cx="2743200" cy="365125"/>
          </a:xfrm>
        </p:spPr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972" y="123569"/>
            <a:ext cx="6087996" cy="342449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72" y="3015916"/>
            <a:ext cx="6087996" cy="3705559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930245" y="1256786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切块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930245" y="2101516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绑定芯片</a:t>
            </a:r>
            <a:endParaRPr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930245" y="2938467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绑定线路</a:t>
            </a:r>
            <a:endParaRPr lang="zh-CN" altLang="en-US" dirty="0"/>
          </a:p>
        </p:txBody>
      </p:sp>
      <p:sp>
        <p:nvSpPr>
          <p:cNvPr id="10" name="圆角矩形 9"/>
          <p:cNvSpPr/>
          <p:nvPr/>
        </p:nvSpPr>
        <p:spPr>
          <a:xfrm>
            <a:off x="935852" y="3771733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模具处理</a:t>
            </a:r>
            <a:endParaRPr lang="zh-CN" altLang="en-US" dirty="0"/>
          </a:p>
        </p:txBody>
      </p:sp>
      <p:sp>
        <p:nvSpPr>
          <p:cNvPr id="11" name="圆角矩形 10"/>
          <p:cNvSpPr/>
          <p:nvPr/>
        </p:nvSpPr>
        <p:spPr>
          <a:xfrm>
            <a:off x="930245" y="4647031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打印标识</a:t>
            </a:r>
            <a:endParaRPr lang="zh-CN" altLang="en-US" dirty="0"/>
          </a:p>
        </p:txBody>
      </p:sp>
      <p:sp>
        <p:nvSpPr>
          <p:cNvPr id="12" name="圆角矩形 11"/>
          <p:cNvSpPr/>
          <p:nvPr/>
        </p:nvSpPr>
        <p:spPr>
          <a:xfrm>
            <a:off x="930245" y="5491761"/>
            <a:ext cx="1888958" cy="6096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最终测试</a:t>
            </a:r>
            <a:endParaRPr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3375454" y="3608392"/>
            <a:ext cx="1888958" cy="6096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流片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5" name="直接箭头连接符 14"/>
          <p:cNvCxnSpPr>
            <a:stCxn id="7" idx="2"/>
            <a:endCxn id="8" idx="0"/>
          </p:cNvCxnSpPr>
          <p:nvPr/>
        </p:nvCxnSpPr>
        <p:spPr>
          <a:xfrm>
            <a:off x="1874724" y="1866386"/>
            <a:ext cx="0" cy="235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8" idx="2"/>
            <a:endCxn id="9" idx="0"/>
          </p:cNvCxnSpPr>
          <p:nvPr/>
        </p:nvCxnSpPr>
        <p:spPr>
          <a:xfrm>
            <a:off x="1874724" y="2711116"/>
            <a:ext cx="0" cy="227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9" idx="2"/>
            <a:endCxn id="10" idx="0"/>
          </p:cNvCxnSpPr>
          <p:nvPr/>
        </p:nvCxnSpPr>
        <p:spPr>
          <a:xfrm>
            <a:off x="1874724" y="3548067"/>
            <a:ext cx="5607" cy="223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0" idx="2"/>
            <a:endCxn id="11" idx="0"/>
          </p:cNvCxnSpPr>
          <p:nvPr/>
        </p:nvCxnSpPr>
        <p:spPr>
          <a:xfrm flipH="1">
            <a:off x="1874724" y="4381333"/>
            <a:ext cx="5607" cy="265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1" idx="2"/>
            <a:endCxn id="12" idx="0"/>
          </p:cNvCxnSpPr>
          <p:nvPr/>
        </p:nvCxnSpPr>
        <p:spPr>
          <a:xfrm>
            <a:off x="1874724" y="5256631"/>
            <a:ext cx="0" cy="235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2" idx="3"/>
            <a:endCxn id="13" idx="1"/>
          </p:cNvCxnSpPr>
          <p:nvPr/>
        </p:nvCxnSpPr>
        <p:spPr>
          <a:xfrm flipV="1">
            <a:off x="2819203" y="3913192"/>
            <a:ext cx="556251" cy="1883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16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提纲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在体系中的位置</a:t>
            </a:r>
          </a:p>
          <a:p>
            <a:pPr lvl="0"/>
            <a:r>
              <a:rPr lang="zh-CN" altLang="en-US" dirty="0" smtClean="0"/>
              <a:t>为什么使用沙子</a:t>
            </a:r>
          </a:p>
          <a:p>
            <a:pPr lvl="0"/>
            <a:r>
              <a:rPr lang="zh-CN" altLang="en-US" dirty="0" smtClean="0"/>
              <a:t>沙子到芯片的</a:t>
            </a:r>
            <a:r>
              <a:rPr lang="zh-CN" altLang="en-US" dirty="0" smtClean="0"/>
              <a:t>流程</a:t>
            </a:r>
            <a:endParaRPr lang="en-US" altLang="zh-CN" dirty="0" smtClean="0"/>
          </a:p>
          <a:p>
            <a:pPr lvl="0"/>
            <a:r>
              <a:rPr lang="zh-CN" altLang="en-US" dirty="0"/>
              <a:t>回顾</a:t>
            </a:r>
            <a:endParaRPr lang="zh-CN" altLang="en-US" dirty="0" smtClean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7635B-FB8F-4BA5-B6E8-5C2B97E2B219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503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回顾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/>
            <a:r>
              <a:rPr lang="zh-CN" altLang="en-US" b="1" kern="10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沙子到芯片</a:t>
            </a:r>
            <a:endParaRPr lang="zh-CN" altLang="en-US" b="1" i="0" u="none" strike="noStrike" kern="100" baseline="0" dirty="0" smtClean="0">
              <a:latin typeface="Times New Roman" panose="02020603050405020304" pitchFamily="18" charset="0"/>
              <a:ea typeface="等线 Light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F9915-AEA5-42A5-A0A6-9B27B284092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469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谢谢！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246346"/>
            <a:ext cx="10515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视频制作不易！</a:t>
            </a:r>
            <a:endParaRPr lang="en-US" altLang="zh-CN" dirty="0" smtClean="0"/>
          </a:p>
          <a:p>
            <a:pPr lvl="0"/>
            <a:r>
              <a:rPr lang="zh-CN" altLang="en-US" dirty="0" smtClean="0"/>
              <a:t>如果喜欢本视频，请</a:t>
            </a:r>
            <a:r>
              <a:rPr lang="zh-CN" altLang="en-US" b="1" dirty="0" smtClean="0">
                <a:solidFill>
                  <a:srgbClr val="FF0000"/>
                </a:solidFill>
              </a:rPr>
              <a:t>点赞</a:t>
            </a:r>
            <a:r>
              <a:rPr lang="zh-CN" altLang="en-US" dirty="0" smtClean="0"/>
              <a:t>并</a:t>
            </a:r>
            <a:r>
              <a:rPr lang="zh-CN" altLang="en-US" b="1" dirty="0" smtClean="0">
                <a:solidFill>
                  <a:srgbClr val="FF0000"/>
                </a:solidFill>
              </a:rPr>
              <a:t>关注</a:t>
            </a:r>
            <a:r>
              <a:rPr lang="zh-CN" altLang="en-US" dirty="0" smtClean="0"/>
              <a:t>、</a:t>
            </a:r>
            <a:r>
              <a:rPr lang="zh-CN" altLang="en-US" b="1" dirty="0" smtClean="0">
                <a:solidFill>
                  <a:srgbClr val="FF0000"/>
                </a:solidFill>
              </a:rPr>
              <a:t>转发</a:t>
            </a:r>
            <a:r>
              <a:rPr lang="zh-CN" altLang="en-US" dirty="0" smtClean="0"/>
              <a:t>，谢谢！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B691D-A000-4FE4-B44C-02F411E660F3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60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下</a:t>
            </a:r>
            <a:r>
              <a:rPr lang="zh-CN" altLang="en-US" dirty="0"/>
              <a:t>期</a:t>
            </a:r>
            <a:r>
              <a:rPr lang="zh-CN" altLang="en-US" dirty="0" smtClean="0"/>
              <a:t>预告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 rot="21166955">
            <a:off x="1800725" y="1930399"/>
            <a:ext cx="7904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7030A0"/>
                </a:solidFill>
              </a:rPr>
              <a:t>0</a:t>
            </a:r>
            <a:r>
              <a:rPr lang="zh-CN" altLang="en-US" sz="3600" b="1" dirty="0">
                <a:solidFill>
                  <a:srgbClr val="7030A0"/>
                </a:solidFill>
              </a:rPr>
              <a:t>和</a:t>
            </a:r>
            <a:r>
              <a:rPr lang="en-US" altLang="zh-CN" sz="3600" b="1" dirty="0">
                <a:solidFill>
                  <a:srgbClr val="7030A0"/>
                </a:solidFill>
              </a:rPr>
              <a:t>1</a:t>
            </a:r>
            <a:r>
              <a:rPr lang="zh-CN" altLang="en-US" sz="3600" b="1" dirty="0">
                <a:solidFill>
                  <a:srgbClr val="7030A0"/>
                </a:solidFill>
              </a:rPr>
              <a:t>如何改变这个世界（宏观版</a:t>
            </a:r>
            <a:r>
              <a:rPr lang="zh-CN" altLang="en-US" sz="3600" b="1" dirty="0" smtClean="0">
                <a:solidFill>
                  <a:srgbClr val="7030A0"/>
                </a:solidFill>
              </a:rPr>
              <a:t>）</a:t>
            </a:r>
            <a:endParaRPr lang="zh-CN" altLang="en-US" sz="36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87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zh-CN" altLang="en-US" b="1" kern="10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在体系中的位置</a:t>
            </a:r>
            <a:endParaRPr lang="zh-CN" altLang="en-US" b="1" kern="100" dirty="0">
              <a:latin typeface="等线 Light" panose="02010600030101010101" pitchFamily="2" charset="-122"/>
              <a:ea typeface="等线 Light" panose="0201060003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34904" y="1264920"/>
            <a:ext cx="1996440" cy="518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应用程序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2034904" y="1813560"/>
            <a:ext cx="1996440" cy="518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编程语言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2034904" y="2362200"/>
            <a:ext cx="1996440" cy="518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操作系统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034904" y="2910840"/>
            <a:ext cx="1996440" cy="518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指令集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2034904" y="3459480"/>
            <a:ext cx="1996440" cy="5181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微架构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034904" y="4008120"/>
            <a:ext cx="1996440" cy="5181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执行单元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034904" y="4556760"/>
            <a:ext cx="1996440" cy="51816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功能单元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2034904" y="5105400"/>
            <a:ext cx="1996440" cy="51816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逻辑门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2034904" y="5654040"/>
            <a:ext cx="1996440" cy="51816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晶体管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034904" y="6217920"/>
            <a:ext cx="1996440" cy="51816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硅</a:t>
            </a:r>
            <a:endParaRPr lang="zh-CN" altLang="en-US" dirty="0"/>
          </a:p>
        </p:txBody>
      </p:sp>
      <p:cxnSp>
        <p:nvCxnSpPr>
          <p:cNvPr id="19" name="直接连接符 18"/>
          <p:cNvCxnSpPr/>
          <p:nvPr/>
        </p:nvCxnSpPr>
        <p:spPr>
          <a:xfrm>
            <a:off x="830944" y="5074920"/>
            <a:ext cx="10863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830944" y="3444240"/>
            <a:ext cx="10863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830944" y="1264920"/>
            <a:ext cx="10863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262018" y="5516880"/>
            <a:ext cx="339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基础层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1204492" y="3797915"/>
            <a:ext cx="339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功能</a:t>
            </a:r>
            <a:endParaRPr lang="en-US" altLang="zh-CN" dirty="0" smtClean="0"/>
          </a:p>
          <a:p>
            <a:r>
              <a:rPr lang="zh-CN" altLang="en-US" dirty="0"/>
              <a:t>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1204492" y="1926550"/>
            <a:ext cx="339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应用层</a:t>
            </a:r>
            <a:endParaRPr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4587240" y="624661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从沙子中提取</a:t>
            </a:r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4587240" y="5682734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 </a:t>
            </a:r>
            <a:r>
              <a:rPr lang="zh-CN" altLang="en-US" dirty="0" smtClean="0"/>
              <a:t>和 </a:t>
            </a:r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4587240" y="5134094"/>
            <a:ext cx="155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AND OR NOT</a:t>
            </a:r>
            <a:endParaRPr lang="zh-CN" altLang="en-US" dirty="0"/>
          </a:p>
        </p:txBody>
      </p:sp>
      <p:sp>
        <p:nvSpPr>
          <p:cNvPr id="32" name="文本框 31"/>
          <p:cNvSpPr txBox="1"/>
          <p:nvPr/>
        </p:nvSpPr>
        <p:spPr>
          <a:xfrm>
            <a:off x="4587240" y="4585454"/>
            <a:ext cx="16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加法器 减法器</a:t>
            </a:r>
            <a:endParaRPr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4503884" y="403681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ALU</a:t>
            </a:r>
            <a:endParaRPr lang="zh-CN" altLang="en-US" dirty="0"/>
          </a:p>
        </p:txBody>
      </p:sp>
      <p:sp>
        <p:nvSpPr>
          <p:cNvPr id="34" name="文本框 33"/>
          <p:cNvSpPr txBox="1"/>
          <p:nvPr/>
        </p:nvSpPr>
        <p:spPr>
          <a:xfrm>
            <a:off x="4503884" y="3488174"/>
            <a:ext cx="4541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Fetch -&gt; Decode -&gt; Execute -&gt; Write Back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4553095" y="2939534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X86 ARM MIPS</a:t>
            </a:r>
            <a:endParaRPr lang="zh-CN" altLang="en-US" dirty="0"/>
          </a:p>
        </p:txBody>
      </p:sp>
      <p:sp>
        <p:nvSpPr>
          <p:cNvPr id="36" name="文本框 35"/>
          <p:cNvSpPr txBox="1"/>
          <p:nvPr/>
        </p:nvSpPr>
        <p:spPr>
          <a:xfrm>
            <a:off x="4587240" y="2396728"/>
            <a:ext cx="2573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Windows Linux Mac OS</a:t>
            </a:r>
            <a:endParaRPr lang="zh-CN" altLang="en-US" dirty="0"/>
          </a:p>
        </p:txBody>
      </p:sp>
      <p:sp>
        <p:nvSpPr>
          <p:cNvPr id="37" name="文本框 36"/>
          <p:cNvSpPr txBox="1"/>
          <p:nvPr/>
        </p:nvSpPr>
        <p:spPr>
          <a:xfrm>
            <a:off x="4553095" y="1848088"/>
            <a:ext cx="4785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Assembly C C++ Html JavaScript Java Python </a:t>
            </a:r>
            <a:endParaRPr lang="zh-CN" altLang="en-US" dirty="0"/>
          </a:p>
        </p:txBody>
      </p:sp>
      <p:sp>
        <p:nvSpPr>
          <p:cNvPr id="38" name="文本框 37"/>
          <p:cNvSpPr txBox="1"/>
          <p:nvPr/>
        </p:nvSpPr>
        <p:spPr>
          <a:xfrm>
            <a:off x="4553095" y="1299448"/>
            <a:ext cx="2069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Desktop Web App</a:t>
            </a:r>
            <a:endParaRPr lang="zh-CN" altLang="en-US" dirty="0"/>
          </a:p>
        </p:txBody>
      </p:sp>
      <p:cxnSp>
        <p:nvCxnSpPr>
          <p:cNvPr id="40" name="直接连接符 39"/>
          <p:cNvCxnSpPr/>
          <p:nvPr/>
        </p:nvCxnSpPr>
        <p:spPr>
          <a:xfrm>
            <a:off x="4587240" y="5059680"/>
            <a:ext cx="2773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4553095" y="3429000"/>
            <a:ext cx="2773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4587240" y="1284208"/>
            <a:ext cx="2773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883464" y="6196369"/>
            <a:ext cx="9371507" cy="563880"/>
          </a:xfrm>
          <a:prstGeom prst="rect">
            <a:avLst/>
          </a:prstGeom>
          <a:solidFill>
            <a:srgbClr val="FFFF00">
              <a:alpha val="54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日期占位符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0C025-801B-47E0-AA16-D0BB695BD0E9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16" name="页脚占位符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 smtClean="0"/>
              <a:t>科普计算机架构体系知识，项目管理流程方法等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481808" y="269557"/>
            <a:ext cx="33618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 smtClean="0"/>
              <a:t>参看视频“</a:t>
            </a:r>
            <a:r>
              <a:rPr lang="en-US" altLang="zh-CN" sz="1400" dirty="0" smtClean="0"/>
              <a:t>Intel </a:t>
            </a:r>
            <a:r>
              <a:rPr lang="en-US" altLang="zh-CN" sz="1400" dirty="0"/>
              <a:t>CPU</a:t>
            </a:r>
            <a:r>
              <a:rPr lang="zh-CN" altLang="en-US" sz="1400" dirty="0"/>
              <a:t>架构第一部分讲解</a:t>
            </a:r>
            <a:r>
              <a:rPr lang="zh-CN" altLang="en-US" sz="1400" dirty="0" smtClean="0"/>
              <a:t>版”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225981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smtClean="0">
                <a:latin typeface="等线" panose="02010600030101010101" pitchFamily="2" charset="-122"/>
                <a:ea typeface="等线" panose="02010600030101010101" pitchFamily="2" charset="-122"/>
              </a:rPr>
              <a:t>为什么使用沙子</a:t>
            </a:r>
            <a:endParaRPr lang="zh-CN" altLang="en-US" b="1" i="0" u="none" strike="noStrike" kern="2200" baseline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1" y="1143000"/>
            <a:ext cx="10942320" cy="558597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321041" y="2046226"/>
            <a:ext cx="609599" cy="3181093"/>
          </a:xfrm>
          <a:prstGeom prst="rect">
            <a:avLst/>
          </a:prstGeom>
          <a:solidFill>
            <a:srgbClr val="FFFF00">
              <a:alpha val="54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439CC-EB67-40D1-9275-E0C294AB43A5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3643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沙子到芯片</a:t>
            </a:r>
            <a:r>
              <a:rPr lang="zh-CN" altLang="en-US" dirty="0"/>
              <a:t>的</a:t>
            </a:r>
            <a:r>
              <a:rPr lang="zh-CN" altLang="en-US" dirty="0" smtClean="0"/>
              <a:t>流程（书本版）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5875-93E6-4C93-8ABF-D78C4F90B5F1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23219"/>
            <a:ext cx="7411484" cy="531569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564255" y="1507194"/>
            <a:ext cx="27895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数据来自</a:t>
            </a:r>
            <a:endParaRPr lang="en-US" altLang="zh-CN" dirty="0" smtClean="0"/>
          </a:p>
          <a:p>
            <a:r>
              <a:rPr lang="en-US" altLang="zh-CN" dirty="0" smtClean="0"/>
              <a:t>《Computer organization</a:t>
            </a:r>
          </a:p>
          <a:p>
            <a:r>
              <a:rPr lang="en-US" altLang="zh-CN" dirty="0" smtClean="0"/>
              <a:t>And design risc-v edition: </a:t>
            </a:r>
          </a:p>
          <a:p>
            <a:r>
              <a:rPr lang="en-US" altLang="zh-CN" dirty="0" smtClean="0"/>
              <a:t>The hardware</a:t>
            </a:r>
          </a:p>
          <a:p>
            <a:r>
              <a:rPr lang="en-US" altLang="zh-CN" dirty="0" smtClean="0"/>
              <a:t>Software interface》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335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沙子到芯片的流程</a:t>
            </a:r>
            <a:r>
              <a:rPr lang="zh-CN" altLang="en-US" dirty="0" smtClean="0"/>
              <a:t>（</a:t>
            </a:r>
            <a:r>
              <a:rPr lang="en-US" altLang="zh-CN" dirty="0" smtClean="0"/>
              <a:t>Intel</a:t>
            </a:r>
            <a:r>
              <a:rPr lang="zh-CN" altLang="en-US" dirty="0" smtClean="0"/>
              <a:t>版</a:t>
            </a:r>
            <a:r>
              <a:rPr lang="zh-CN" altLang="en-US" dirty="0"/>
              <a:t>）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54413-168B-4BD5-9AAE-65DBE5B4F5B2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5" name="Sand to Silicon - the Making of a Chip (full screen) - Inte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3856" y="1231815"/>
            <a:ext cx="8013425" cy="450755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839278" y="80387"/>
            <a:ext cx="51667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视频地址：</a:t>
            </a:r>
            <a:r>
              <a:rPr lang="en-US" altLang="zh-CN" dirty="0" smtClean="0"/>
              <a:t>https</a:t>
            </a:r>
            <a:r>
              <a:rPr lang="en-US" altLang="zh-CN" dirty="0"/>
              <a:t>://github.com/pmomanager/pmo</a:t>
            </a:r>
          </a:p>
        </p:txBody>
      </p:sp>
      <p:sp>
        <p:nvSpPr>
          <p:cNvPr id="9" name="圆角矩形 8"/>
          <p:cNvSpPr/>
          <p:nvPr/>
        </p:nvSpPr>
        <p:spPr>
          <a:xfrm>
            <a:off x="9129932" y="1231815"/>
            <a:ext cx="1308295" cy="5431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沙子</a:t>
            </a:r>
          </a:p>
        </p:txBody>
      </p:sp>
      <p:sp>
        <p:nvSpPr>
          <p:cNvPr id="10" name="圆角矩形 9"/>
          <p:cNvSpPr/>
          <p:nvPr/>
        </p:nvSpPr>
        <p:spPr>
          <a:xfrm>
            <a:off x="9129932" y="2450031"/>
            <a:ext cx="1308295" cy="5431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硅棒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9253023" y="1909788"/>
            <a:ext cx="1062111" cy="4220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加热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接箭头连接符 13"/>
          <p:cNvCxnSpPr>
            <a:stCxn id="9" idx="2"/>
            <a:endCxn id="12" idx="0"/>
          </p:cNvCxnSpPr>
          <p:nvPr/>
        </p:nvCxnSpPr>
        <p:spPr>
          <a:xfrm flipH="1">
            <a:off x="9784079" y="1775009"/>
            <a:ext cx="1" cy="1347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12" idx="4"/>
            <a:endCxn id="10" idx="0"/>
          </p:cNvCxnSpPr>
          <p:nvPr/>
        </p:nvCxnSpPr>
        <p:spPr>
          <a:xfrm>
            <a:off x="9784079" y="2331819"/>
            <a:ext cx="1" cy="1182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/>
        </p:nvSpPr>
        <p:spPr>
          <a:xfrm>
            <a:off x="9129932" y="3668247"/>
            <a:ext cx="1308295" cy="5431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晶圆</a:t>
            </a:r>
            <a:endParaRPr lang="zh-CN" altLang="en-US" dirty="0"/>
          </a:p>
        </p:txBody>
      </p:sp>
      <p:sp>
        <p:nvSpPr>
          <p:cNvPr id="24" name="椭圆 23"/>
          <p:cNvSpPr/>
          <p:nvPr/>
        </p:nvSpPr>
        <p:spPr>
          <a:xfrm>
            <a:off x="9253023" y="3140426"/>
            <a:ext cx="1062111" cy="4220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切片</a:t>
            </a:r>
          </a:p>
        </p:txBody>
      </p:sp>
      <p:cxnSp>
        <p:nvCxnSpPr>
          <p:cNvPr id="29" name="直接箭头连接符 28"/>
          <p:cNvCxnSpPr>
            <a:stCxn id="10" idx="2"/>
            <a:endCxn id="24" idx="0"/>
          </p:cNvCxnSpPr>
          <p:nvPr/>
        </p:nvCxnSpPr>
        <p:spPr>
          <a:xfrm flipH="1">
            <a:off x="9784079" y="2993225"/>
            <a:ext cx="1" cy="147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24" idx="4"/>
            <a:endCxn id="18" idx="0"/>
          </p:cNvCxnSpPr>
          <p:nvPr/>
        </p:nvCxnSpPr>
        <p:spPr>
          <a:xfrm>
            <a:off x="9784079" y="3562457"/>
            <a:ext cx="1" cy="105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9253022" y="4357292"/>
            <a:ext cx="1062111" cy="4220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磨平</a:t>
            </a:r>
          </a:p>
        </p:txBody>
      </p:sp>
      <p:sp>
        <p:nvSpPr>
          <p:cNvPr id="22" name="圆角矩形 21"/>
          <p:cNvSpPr/>
          <p:nvPr/>
        </p:nvSpPr>
        <p:spPr>
          <a:xfrm>
            <a:off x="9129929" y="4925174"/>
            <a:ext cx="1308295" cy="5431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光刻</a:t>
            </a:r>
          </a:p>
        </p:txBody>
      </p:sp>
      <p:cxnSp>
        <p:nvCxnSpPr>
          <p:cNvPr id="19" name="直接箭头连接符 18"/>
          <p:cNvCxnSpPr>
            <a:stCxn id="18" idx="2"/>
            <a:endCxn id="20" idx="0"/>
          </p:cNvCxnSpPr>
          <p:nvPr/>
        </p:nvCxnSpPr>
        <p:spPr>
          <a:xfrm flipH="1">
            <a:off x="9784078" y="4211441"/>
            <a:ext cx="2" cy="145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20" idx="4"/>
            <a:endCxn id="22" idx="0"/>
          </p:cNvCxnSpPr>
          <p:nvPr/>
        </p:nvCxnSpPr>
        <p:spPr>
          <a:xfrm flipH="1">
            <a:off x="9784077" y="4779323"/>
            <a:ext cx="1" cy="145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/>
          <p:cNvSpPr/>
          <p:nvPr/>
        </p:nvSpPr>
        <p:spPr>
          <a:xfrm>
            <a:off x="10770264" y="4884453"/>
            <a:ext cx="1164801" cy="6341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生成沟槽</a:t>
            </a:r>
            <a:endParaRPr lang="zh-CN" altLang="en-US" dirty="0"/>
          </a:p>
        </p:txBody>
      </p:sp>
      <p:cxnSp>
        <p:nvCxnSpPr>
          <p:cNvPr id="27" name="直接箭头连接符 26"/>
          <p:cNvCxnSpPr>
            <a:stCxn id="22" idx="3"/>
            <a:endCxn id="28" idx="1"/>
          </p:cNvCxnSpPr>
          <p:nvPr/>
        </p:nvCxnSpPr>
        <p:spPr>
          <a:xfrm>
            <a:off x="10438224" y="5196771"/>
            <a:ext cx="332040" cy="4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8" idx="0"/>
            <a:endCxn id="30" idx="4"/>
          </p:cNvCxnSpPr>
          <p:nvPr/>
        </p:nvCxnSpPr>
        <p:spPr>
          <a:xfrm flipH="1" flipV="1">
            <a:off x="11351930" y="4647489"/>
            <a:ext cx="735" cy="2369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圆角矩形 38"/>
          <p:cNvSpPr/>
          <p:nvPr/>
        </p:nvSpPr>
        <p:spPr>
          <a:xfrm>
            <a:off x="10697784" y="3422670"/>
            <a:ext cx="1308295" cy="5431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芯片</a:t>
            </a:r>
            <a:endParaRPr lang="zh-CN" altLang="en-US" dirty="0"/>
          </a:p>
        </p:txBody>
      </p:sp>
      <p:cxnSp>
        <p:nvCxnSpPr>
          <p:cNvPr id="50" name="直接箭头连接符 49"/>
          <p:cNvCxnSpPr>
            <a:stCxn id="30" idx="0"/>
            <a:endCxn id="39" idx="2"/>
          </p:cNvCxnSpPr>
          <p:nvPr/>
        </p:nvCxnSpPr>
        <p:spPr>
          <a:xfrm flipV="1">
            <a:off x="11351930" y="3965864"/>
            <a:ext cx="2" cy="259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10820874" y="4225458"/>
            <a:ext cx="1062111" cy="42203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切块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37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沙子到芯片的流程（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Samsung</a:t>
            </a:r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版）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79" y="1244917"/>
            <a:ext cx="9221051" cy="518684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524001" y="3343037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晶圆制造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50921" y="3343036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氧化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77841" y="3343035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光刻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7735151" y="3358277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刻蚀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735151" y="4463885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沉积</a:t>
            </a:r>
            <a:endParaRPr lang="en-US" altLang="zh-CN" sz="2800" b="1" dirty="0" smtClean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离子注入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04511" y="4466031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金属布线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50921" y="4463885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测试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15532" y="4414957"/>
            <a:ext cx="1645919" cy="960119"/>
          </a:xfrm>
          <a:prstGeom prst="rect">
            <a:avLst/>
          </a:prstGeom>
          <a:solidFill>
            <a:srgbClr val="FFFF00">
              <a:alpha val="88000"/>
            </a:srgbClr>
          </a:solidFill>
          <a:effectLst>
            <a:reflection endPos="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封装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350852" y="1394653"/>
            <a:ext cx="16802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数据来自</a:t>
            </a:r>
            <a:endParaRPr lang="en-US" altLang="zh-CN" dirty="0" smtClean="0"/>
          </a:p>
          <a:p>
            <a:r>
              <a:rPr lang="en-US" altLang="zh-CN" dirty="0"/>
              <a:t>Samsung </a:t>
            </a:r>
            <a:endParaRPr lang="en-US" altLang="zh-CN" dirty="0" smtClean="0"/>
          </a:p>
          <a:p>
            <a:r>
              <a:rPr lang="en-US" altLang="zh-CN" dirty="0" smtClean="0"/>
              <a:t>Semiconductor</a:t>
            </a:r>
          </a:p>
          <a:p>
            <a:endParaRPr lang="en-US" altLang="zh-CN" dirty="0"/>
          </a:p>
        </p:txBody>
      </p:sp>
      <p:sp>
        <p:nvSpPr>
          <p:cNvPr id="15" name="矩形 14"/>
          <p:cNvSpPr/>
          <p:nvPr/>
        </p:nvSpPr>
        <p:spPr>
          <a:xfrm>
            <a:off x="6864321" y="92221"/>
            <a:ext cx="51667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视频地址：</a:t>
            </a:r>
            <a:r>
              <a:rPr lang="en-US" altLang="zh-CN" dirty="0" smtClean="0"/>
              <a:t>https</a:t>
            </a:r>
            <a:r>
              <a:rPr lang="en-US" altLang="zh-CN" dirty="0"/>
              <a:t>://github.com/pmomanager/pmo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3A6B3-AA26-4E64-B431-6A6034F4328D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410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smtClean="0">
                <a:latin typeface="等线" panose="02010600030101010101" pitchFamily="2" charset="-122"/>
                <a:ea typeface="等线" panose="02010600030101010101" pitchFamily="2" charset="-122"/>
              </a:rPr>
              <a:t>晶圆制造 </a:t>
            </a:r>
            <a:r>
              <a:rPr lang="en-US" altLang="zh-CN" b="1" i="0" u="none" strike="noStrike" kern="2200" baseline="0" smtClean="0">
                <a:latin typeface="等线" panose="02010600030101010101" pitchFamily="2" charset="-122"/>
                <a:ea typeface="等线" panose="02010600030101010101" pitchFamily="2" charset="-122"/>
              </a:rPr>
              <a:t>Wafer manufacturing</a:t>
            </a:r>
            <a:endParaRPr lang="zh-CN" altLang="en-US" b="1" i="0" u="none" strike="noStrike" kern="2200" baseline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B1FC6-8E16-4FF4-91F9-14065EA09589}" type="datetime1">
              <a:rPr lang="zh-CN" altLang="en-US" smtClean="0"/>
              <a:t>2023/4/13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340" y="2062160"/>
            <a:ext cx="2768810" cy="181231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3835" y="2929221"/>
            <a:ext cx="2431556" cy="189518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87" y="1260471"/>
            <a:ext cx="2644968" cy="1668750"/>
          </a:xfrm>
          <a:prstGeom prst="rect">
            <a:avLst/>
          </a:prstGeom>
        </p:spPr>
      </p:pic>
      <p:sp>
        <p:nvSpPr>
          <p:cNvPr id="11" name="圆角右箭头 10"/>
          <p:cNvSpPr/>
          <p:nvPr/>
        </p:nvSpPr>
        <p:spPr>
          <a:xfrm rot="5400000">
            <a:off x="3598984" y="817806"/>
            <a:ext cx="618979" cy="158026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圆角右箭头 12"/>
          <p:cNvSpPr/>
          <p:nvPr/>
        </p:nvSpPr>
        <p:spPr>
          <a:xfrm rot="5400000">
            <a:off x="6604480" y="1701805"/>
            <a:ext cx="618979" cy="158026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12840" y="310789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硅石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4038600" y="407704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硅锭</a:t>
            </a:r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7123394" y="495256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硅棒</a:t>
            </a:r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7316372" y="257701"/>
            <a:ext cx="4037428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FF00"/>
                </a:solidFill>
              </a:rPr>
              <a:t>晶圆制造过程即加热，提纯，切片，打磨的过程！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21672" y="3679893"/>
            <a:ext cx="2965855" cy="1845612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181433" y="556904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晶圆</a:t>
            </a:r>
            <a:endParaRPr lang="zh-CN" altLang="en-US" dirty="0"/>
          </a:p>
        </p:txBody>
      </p:sp>
      <p:sp>
        <p:nvSpPr>
          <p:cNvPr id="22" name="椭圆 21"/>
          <p:cNvSpPr/>
          <p:nvPr/>
        </p:nvSpPr>
        <p:spPr>
          <a:xfrm>
            <a:off x="569354" y="3107892"/>
            <a:ext cx="343486" cy="3693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FF00"/>
                </a:solidFill>
              </a:rPr>
              <a:t>1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739661" y="4077048"/>
            <a:ext cx="337624" cy="3693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FF00"/>
                </a:solidFill>
              </a:rPr>
              <a:t>2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785770" y="4930745"/>
            <a:ext cx="337624" cy="3693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FF00"/>
                </a:solidFill>
              </a:rPr>
              <a:t>3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811806" y="5584721"/>
            <a:ext cx="337624" cy="36933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solidFill>
                  <a:srgbClr val="FFFF00"/>
                </a:solidFill>
              </a:rPr>
              <a:t>4</a:t>
            </a:r>
            <a:endParaRPr lang="zh-CN" altLang="en-US" b="1" dirty="0">
              <a:solidFill>
                <a:srgbClr val="FFFF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84931" y="135128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加热提纯</a:t>
            </a:r>
            <a:endParaRPr lang="zh-CN" altLang="en-US" dirty="0"/>
          </a:p>
        </p:txBody>
      </p:sp>
      <p:sp>
        <p:nvSpPr>
          <p:cNvPr id="29" name="文本框 28"/>
          <p:cNvSpPr txBox="1"/>
          <p:nvPr/>
        </p:nvSpPr>
        <p:spPr>
          <a:xfrm>
            <a:off x="7642447" y="220660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加热提纯</a:t>
            </a:r>
            <a:endParaRPr lang="zh-CN" altLang="en-US" dirty="0"/>
          </a:p>
        </p:txBody>
      </p:sp>
      <p:sp>
        <p:nvSpPr>
          <p:cNvPr id="30" name="圆角右箭头 29"/>
          <p:cNvSpPr/>
          <p:nvPr/>
        </p:nvSpPr>
        <p:spPr>
          <a:xfrm rot="5400000">
            <a:off x="9502317" y="2521053"/>
            <a:ext cx="618979" cy="1580269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0601941" y="29922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切片打磨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69354" y="4824404"/>
            <a:ext cx="3185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晶圆直径一般 是 </a:t>
            </a:r>
            <a:r>
              <a:rPr lang="en-US" altLang="zh-CN" dirty="0" smtClean="0"/>
              <a:t>8–12 </a:t>
            </a:r>
            <a:r>
              <a:rPr lang="zh-CN" altLang="en-US" dirty="0" smtClean="0"/>
              <a:t>英寸</a:t>
            </a:r>
            <a:endParaRPr lang="en-US" altLang="zh-CN" dirty="0" smtClean="0"/>
          </a:p>
          <a:p>
            <a:r>
              <a:rPr lang="zh-CN" altLang="en-US" dirty="0" smtClean="0"/>
              <a:t>尺寸越大，能产生的芯片越多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2967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/>
      <p:bldP spid="17" grpId="0"/>
      <p:bldP spid="18" grpId="0" animBg="1"/>
      <p:bldP spid="21" grpId="0"/>
      <p:bldP spid="23" grpId="0" animBg="1"/>
      <p:bldP spid="25" grpId="0" animBg="1"/>
      <p:bldP spid="26" grpId="0" animBg="1"/>
      <p:bldP spid="27" grpId="0"/>
      <p:bldP spid="29" grpId="0"/>
      <p:bldP spid="30" grpId="0" animBg="1"/>
      <p:bldP spid="31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氧化过程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Oxidation</a:t>
            </a:r>
            <a:r>
              <a:rPr lang="zh-CN" altLang="en-US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 </a:t>
            </a:r>
            <a:r>
              <a:rPr lang="en-US" altLang="zh-CN" b="1" i="0" u="none" strike="noStrike" kern="2200" baseline="0" dirty="0" smtClean="0">
                <a:latin typeface="等线" panose="02010600030101010101" pitchFamily="2" charset="-122"/>
                <a:ea typeface="等线" panose="02010600030101010101" pitchFamily="2" charset="-122"/>
              </a:rPr>
              <a:t>process</a:t>
            </a:r>
            <a:endParaRPr lang="zh-CN" altLang="en-US" b="1" i="0" u="none" strike="noStrike" kern="2200" baseline="0" dirty="0" smtClean="0">
              <a:latin typeface="Times New Roman" panose="02020603050405020304" pitchFamily="18" charset="0"/>
              <a:ea typeface="等线" panose="02010600030101010101" pitchFamily="2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35604" y="1512102"/>
            <a:ext cx="2367085" cy="2176792"/>
          </a:xfrm>
        </p:spPr>
        <p:txBody>
          <a:bodyPr>
            <a:noAutofit/>
          </a:bodyPr>
          <a:lstStyle/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操作：氧气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或水雾喷洒到</a:t>
            </a:r>
            <a:r>
              <a:rPr lang="en-US" altLang="zh-CN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wafer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上，形成一个氧化膜</a:t>
            </a:r>
          </a:p>
          <a:p>
            <a:pPr marR="0" lvl="0" rtl="0"/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作用：用于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保护晶圆表面</a:t>
            </a:r>
            <a:r>
              <a:rPr lang="zh-CN" altLang="en-US" sz="1800" b="1" kern="100" dirty="0">
                <a:latin typeface="等线 Light" panose="02010600030101010101" pitchFamily="2" charset="-122"/>
                <a:ea typeface="等线 Light" panose="02010600030101010101" pitchFamily="2" charset="-122"/>
              </a:rPr>
              <a:t>，</a:t>
            </a:r>
            <a:r>
              <a:rPr lang="zh-CN" altLang="en-US" sz="1800" b="1" i="0" u="none" strike="noStrike" kern="100" baseline="0" dirty="0" smtClean="0">
                <a:latin typeface="等线 Light" panose="02010600030101010101" pitchFamily="2" charset="-122"/>
                <a:ea typeface="等线 Light" panose="02010600030101010101" pitchFamily="2" charset="-122"/>
              </a:rPr>
              <a:t>作为</a:t>
            </a:r>
            <a:r>
              <a:rPr lang="zh-CN" altLang="en-US" sz="1800" b="1" i="0" u="none" strike="noStrike" kern="100" baseline="0" dirty="0" smtClean="0">
                <a:solidFill>
                  <a:srgbClr val="FF0000"/>
                </a:solidFill>
                <a:latin typeface="等线 Light" panose="02010600030101010101" pitchFamily="2" charset="-122"/>
                <a:ea typeface="等线 Light" panose="02010600030101010101" pitchFamily="2" charset="-122"/>
              </a:rPr>
              <a:t>绝缘层阻止漏电</a:t>
            </a:r>
            <a:endParaRPr lang="zh-CN" altLang="en-US" sz="1800" b="1" i="0" u="none" strike="noStrike" kern="100" baseline="0" dirty="0" smtClean="0">
              <a:solidFill>
                <a:srgbClr val="FF0000"/>
              </a:solidFill>
              <a:latin typeface="Times New Roman" panose="02020603050405020304" pitchFamily="18" charset="0"/>
              <a:ea typeface="等线 Light" panose="02010600030101010101" pitchFamily="2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CEA7B-4DD5-4BC4-BED6-8F65B3A5671C}" type="datetime1">
              <a:rPr lang="zh-CN" altLang="en-US" smtClean="0"/>
              <a:t>2023/4/13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科普计算机架构体系知识，项目管理流程方法等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989" y="1211976"/>
            <a:ext cx="8454555" cy="475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5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m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mo" id="{5B80E76A-C192-4181-BDD9-4E093F790962}" vid="{3CE9E82D-D809-4E32-87D3-A7B347EAD57C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pmo</Template>
  <TotalTime>1291</TotalTime>
  <Words>771</Words>
  <Application>Microsoft Office PowerPoint</Application>
  <PresentationFormat>宽屏</PresentationFormat>
  <Paragraphs>194</Paragraphs>
  <Slides>22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等线</vt:lpstr>
      <vt:lpstr>等线 Light</vt:lpstr>
      <vt:lpstr>微软雅黑</vt:lpstr>
      <vt:lpstr>Arial</vt:lpstr>
      <vt:lpstr>Times New Roman</vt:lpstr>
      <vt:lpstr>pmo</vt:lpstr>
      <vt:lpstr>沙子到芯片</vt:lpstr>
      <vt:lpstr>提纲</vt:lpstr>
      <vt:lpstr>在体系中的位置</vt:lpstr>
      <vt:lpstr>为什么使用沙子</vt:lpstr>
      <vt:lpstr>沙子到芯片的流程（书本版）</vt:lpstr>
      <vt:lpstr>沙子到芯片的流程（Intel版）</vt:lpstr>
      <vt:lpstr>沙子到芯片的流程（Samsung版）</vt:lpstr>
      <vt:lpstr>晶圆制造 Wafer manufacturing</vt:lpstr>
      <vt:lpstr>氧化过程 Oxidation process</vt:lpstr>
      <vt:lpstr>光刻过程 photolithography</vt:lpstr>
      <vt:lpstr>光刻过程 photolithography</vt:lpstr>
      <vt:lpstr>刻蚀过程 etching process</vt:lpstr>
      <vt:lpstr>刻蚀过程 etching process</vt:lpstr>
      <vt:lpstr>沉积和离子注入 deposition &amp; ion implantation</vt:lpstr>
      <vt:lpstr>沉积和离子注入 deposition &amp; ion implantation</vt:lpstr>
      <vt:lpstr>金属布线过程 Metal wiring process</vt:lpstr>
      <vt:lpstr>EDS测试过程  electrical die sorting</vt:lpstr>
      <vt:lpstr>EDS测试过程  electrical die sorting</vt:lpstr>
      <vt:lpstr>封装过程 Packaging</vt:lpstr>
      <vt:lpstr>回顾</vt:lpstr>
      <vt:lpstr>谢谢！</vt:lpstr>
      <vt:lpstr>下期预告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1.15 项目管理五大过程组 和十大知识领域</dc:title>
  <dc:creator>tangheng</dc:creator>
  <cp:lastModifiedBy>tangheng</cp:lastModifiedBy>
  <cp:revision>727</cp:revision>
  <dcterms:created xsi:type="dcterms:W3CDTF">2022-12-15T06:42:44Z</dcterms:created>
  <dcterms:modified xsi:type="dcterms:W3CDTF">2023-04-13T03:38:22Z</dcterms:modified>
</cp:coreProperties>
</file>

<file path=docProps/thumbnail.jpeg>
</file>